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5" r:id="rId7"/>
    <p:sldId id="266" r:id="rId8"/>
  </p:sldIdLst>
  <p:sldSz cx="12188825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163" autoAdjust="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10/14/2014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10/14/2014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65613" y="609600"/>
            <a:ext cx="6400800" cy="519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3000" i="1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</a:t>
            </a:r>
            <a:r>
              <a:rPr lang="en-US" sz="3000" i="1" baseline="30000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n-US" sz="3000" i="1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Grade Language Arts Class</a:t>
            </a:r>
            <a:endParaRPr lang="en-US" sz="3000" i="1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i="1" dirty="0" smtClean="0">
                <a:latin typeface="MV Boli" panose="02000500030200090000" pitchFamily="2" charset="0"/>
                <a:cs typeface="MV Boli" panose="02000500030200090000" pitchFamily="2" charset="0"/>
              </a:rPr>
              <a:t>Survivor Definition Essay</a:t>
            </a:r>
            <a:endParaRPr lang="en-US" sz="3500" i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3812" y="2057400"/>
            <a:ext cx="10666412" cy="2667000"/>
          </a:xfrm>
        </p:spPr>
        <p:txBody>
          <a:bodyPr/>
          <a:lstStyle/>
          <a:p>
            <a:r>
              <a:rPr 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Writing Your Conclusion</a:t>
            </a:r>
            <a:endParaRPr lang="en-US" sz="6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>
                <a:latin typeface="MV Boli" panose="02000500030200090000" pitchFamily="2" charset="0"/>
                <a:cs typeface="MV Boli" panose="02000500030200090000" pitchFamily="2" charset="0"/>
              </a:rPr>
              <a:t>A Conclusion Paragraph Should…</a:t>
            </a:r>
            <a:endParaRPr lang="en-US" sz="45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524999" cy="4267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MV Boli" panose="02000500030200090000" pitchFamily="2" charset="0"/>
                <a:cs typeface="MV Boli" panose="02000500030200090000" pitchFamily="2" charset="0"/>
              </a:rPr>
              <a:t>Stress the importance of the thesis statement </a:t>
            </a:r>
          </a:p>
          <a:p>
            <a:r>
              <a:rPr lang="en-US" sz="3000" dirty="0" smtClean="0">
                <a:latin typeface="MV Boli" panose="02000500030200090000" pitchFamily="2" charset="0"/>
                <a:cs typeface="MV Boli" panose="02000500030200090000" pitchFamily="2" charset="0"/>
              </a:rPr>
              <a:t>Give the essay a sense of completeness</a:t>
            </a:r>
          </a:p>
          <a:p>
            <a:r>
              <a:rPr lang="en-US" sz="3000" dirty="0" smtClean="0">
                <a:latin typeface="MV Boli" panose="02000500030200090000" pitchFamily="2" charset="0"/>
                <a:cs typeface="MV Boli" panose="02000500030200090000" pitchFamily="2" charset="0"/>
              </a:rPr>
              <a:t>Leave a final impression on the reader</a:t>
            </a:r>
            <a:endParaRPr lang="en-US" sz="3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2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2" y="379158"/>
            <a:ext cx="11163300" cy="102076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Writing Your Conclusion Dos</a:t>
            </a:r>
            <a:endParaRPr lang="en-US" sz="60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4418012" y="1295400"/>
            <a:ext cx="7620000" cy="5334000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2" name="TextBox 11"/>
          <p:cNvSpPr txBox="1"/>
          <p:nvPr/>
        </p:nvSpPr>
        <p:spPr>
          <a:xfrm>
            <a:off x="7237412" y="2056871"/>
            <a:ext cx="1981200" cy="2779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Answer the Question </a:t>
            </a: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‘So what?’</a:t>
            </a:r>
          </a:p>
          <a:p>
            <a:pPr algn="ctr"/>
            <a:r>
              <a:rPr lang="en-US" sz="1500" dirty="0"/>
              <a:t>Show your readers why this essay was important, meaningful, and useful.</a:t>
            </a:r>
          </a:p>
          <a:p>
            <a:pPr algn="ctr"/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03934" y="4166403"/>
            <a:ext cx="49530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Synthesize; Don’t Summarize</a:t>
            </a:r>
          </a:p>
          <a:p>
            <a:pPr algn="ctr"/>
            <a:r>
              <a:rPr lang="en-US" sz="1500" dirty="0"/>
              <a:t>Don’t simply repeat things that were in your essay – they’ve read it!  Show them how the points you made were not random, but fit together.</a:t>
            </a:r>
          </a:p>
          <a:p>
            <a:pPr algn="ctr"/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989512" y="5385076"/>
            <a:ext cx="6477000" cy="1625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Redirect Your Readers</a:t>
            </a:r>
          </a:p>
          <a:p>
            <a:pPr algn="ctr"/>
            <a:r>
              <a:rPr lang="en-US" sz="1500" dirty="0"/>
              <a:t>Give your reader something to think </a:t>
            </a:r>
            <a:r>
              <a:rPr lang="en-US" sz="1500" dirty="0" smtClean="0"/>
              <a:t>about. Think globally.  You don’t have to give new information, just demonstrate how your ideas work together to create a new picture.  Often the sum of the essay is worth more than its parts.</a:t>
            </a:r>
            <a:endParaRPr lang="en-US" sz="15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5" name="Content Placeholder 4"/>
          <p:cNvSpPr>
            <a:spLocks noGrp="1"/>
          </p:cNvSpPr>
          <p:nvPr>
            <p:ph sz="half" idx="1"/>
          </p:nvPr>
        </p:nvSpPr>
        <p:spPr>
          <a:xfrm>
            <a:off x="188901" y="5105136"/>
            <a:ext cx="4343400" cy="21849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latin typeface="MV Boli" panose="02000500030200090000" pitchFamily="2" charset="0"/>
                <a:cs typeface="MV Boli" panose="02000500030200090000" pitchFamily="2" charset="0"/>
              </a:rPr>
              <a:t>Your conclusion paragraph goes from specific to general.</a:t>
            </a:r>
          </a:p>
          <a:p>
            <a:pPr algn="ctr"/>
            <a:endParaRPr lang="en-US" sz="3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Content Placeholder 4"/>
          <p:cNvSpPr>
            <a:spLocks noGrp="1"/>
          </p:cNvSpPr>
          <p:nvPr>
            <p:ph sz="half" idx="1"/>
          </p:nvPr>
        </p:nvSpPr>
        <p:spPr>
          <a:xfrm>
            <a:off x="303212" y="1304679"/>
            <a:ext cx="4343400" cy="218494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latin typeface="MV Boli" panose="02000500030200090000" pitchFamily="2" charset="0"/>
                <a:cs typeface="MV Boli" panose="02000500030200090000" pitchFamily="2" charset="0"/>
              </a:rPr>
              <a:t>Your introduction paragraph goes from general to specific.</a:t>
            </a:r>
          </a:p>
          <a:p>
            <a:pPr algn="ctr"/>
            <a:endParaRPr lang="en-US" sz="3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1541462" y="4139397"/>
            <a:ext cx="1485922" cy="1118403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 rot="10800000">
            <a:off x="1541462" y="2819400"/>
            <a:ext cx="1485922" cy="1118403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2667000"/>
            <a:ext cx="5669280" cy="3276600"/>
          </a:xfrm>
        </p:spPr>
        <p:txBody>
          <a:bodyPr/>
          <a:lstStyle/>
          <a:p>
            <a:r>
              <a:rPr lang="en-US" dirty="0" smtClean="0"/>
              <a:t>It’s repetitive</a:t>
            </a:r>
          </a:p>
          <a:p>
            <a:r>
              <a:rPr lang="en-US" dirty="0" smtClean="0"/>
              <a:t>Your audience already read your essay, and should understand the main thought with fresh and deep understanding.</a:t>
            </a:r>
          </a:p>
          <a:p>
            <a:r>
              <a:rPr lang="en-US" dirty="0" smtClean="0"/>
              <a:t>You conclusion should reflect what they’ve learned, not repeat it to them.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2" y="274638"/>
            <a:ext cx="11430000" cy="1020762"/>
          </a:xfrm>
        </p:spPr>
        <p:txBody>
          <a:bodyPr/>
          <a:lstStyle/>
          <a:p>
            <a:pPr algn="ctr"/>
            <a:r>
              <a:rPr lang="en-US" sz="55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Writing Your Conclusion DON’Ts</a:t>
            </a:r>
            <a:endParaRPr lang="en-US" sz="5500" b="1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03212" y="2667000"/>
            <a:ext cx="4191000" cy="27339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1.  Don’t simply restate your exact thesis statement in your final paragraph.</a:t>
            </a:r>
          </a:p>
          <a:p>
            <a:pPr algn="ctr"/>
            <a:endParaRPr lang="en-US" sz="35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710022" y="1828801"/>
            <a:ext cx="566928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WHY?</a:t>
            </a:r>
            <a:endParaRPr lang="en-US" sz="35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2667000"/>
            <a:ext cx="5669280" cy="3276600"/>
          </a:xfrm>
        </p:spPr>
        <p:txBody>
          <a:bodyPr/>
          <a:lstStyle/>
          <a:p>
            <a:r>
              <a:rPr lang="en-US" dirty="0" smtClean="0"/>
              <a:t>If you have a brilliant new idea, it should have its own paragraph – not be stuffed into the conclusion.</a:t>
            </a:r>
          </a:p>
          <a:p>
            <a:r>
              <a:rPr lang="en-US" dirty="0" smtClean="0"/>
              <a:t>It confuses your reader and the last thing you want is your readers’ minds wandering off in your final paragraph.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2" y="274638"/>
            <a:ext cx="11430000" cy="1020762"/>
          </a:xfrm>
        </p:spPr>
        <p:txBody>
          <a:bodyPr/>
          <a:lstStyle/>
          <a:p>
            <a:pPr algn="ctr"/>
            <a:r>
              <a:rPr lang="en-US" sz="55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Writing Your Conclusion DON’Ts</a:t>
            </a:r>
            <a:endParaRPr lang="en-US" sz="5500" b="1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03212" y="2667000"/>
            <a:ext cx="4191000" cy="27339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2.  Don’t bring up new ideas.</a:t>
            </a:r>
          </a:p>
          <a:p>
            <a:pPr algn="ctr"/>
            <a:endParaRPr lang="en-US" sz="35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710022" y="1828801"/>
            <a:ext cx="566928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10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80000"/>
              <a:buFont typeface="Wingdings 3" panose="05040102010807070707" pitchFamily="18" charset="2"/>
              <a:buChar char="u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WHY?</a:t>
            </a:r>
            <a:endParaRPr lang="en-US" sz="35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72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752600"/>
            <a:ext cx="5669280" cy="4191000"/>
          </a:xfrm>
        </p:spPr>
        <p:txBody>
          <a:bodyPr/>
          <a:lstStyle/>
          <a:p>
            <a:r>
              <a:rPr lang="en-US" dirty="0" smtClean="0"/>
              <a:t>Go back to the notes you took on the “Writing Your Conclusion Dos” slide. </a:t>
            </a:r>
          </a:p>
          <a:p>
            <a:r>
              <a:rPr lang="en-US" dirty="0" smtClean="0"/>
              <a:t>Think about how you would answer the question “So what?”</a:t>
            </a:r>
          </a:p>
          <a:p>
            <a:r>
              <a:rPr lang="en-US" dirty="0" smtClean="0"/>
              <a:t>Ask yourself “Why is this important?”</a:t>
            </a:r>
          </a:p>
          <a:p>
            <a:r>
              <a:rPr lang="en-US" dirty="0" smtClean="0"/>
              <a:t>Use your answers to these questions guide your in writing your conclusion.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2" y="274638"/>
            <a:ext cx="11430000" cy="1020762"/>
          </a:xfrm>
        </p:spPr>
        <p:txBody>
          <a:bodyPr/>
          <a:lstStyle/>
          <a:p>
            <a:pPr algn="ctr"/>
            <a:r>
              <a:rPr lang="en-US" sz="55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How Do I Get Started?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146756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330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MV Boli</vt:lpstr>
      <vt:lpstr>Wingdings 3</vt:lpstr>
      <vt:lpstr>Student presentation</vt:lpstr>
      <vt:lpstr>Writing Your Conclusion</vt:lpstr>
      <vt:lpstr>A Conclusion Paragraph Should…</vt:lpstr>
      <vt:lpstr>Writing Your Conclusion Dos</vt:lpstr>
      <vt:lpstr>Writing Your Conclusion DON’Ts</vt:lpstr>
      <vt:lpstr>Writing Your Conclusion DON’Ts</vt:lpstr>
      <vt:lpstr>How Do I Get Started?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2014-10-14T11:04:13Z</dcterms:created>
  <dcterms:modified xsi:type="dcterms:W3CDTF">2014-10-14T17:50:39Z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