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256" r:id="rId2"/>
    <p:sldId id="301" r:id="rId3"/>
    <p:sldId id="258" r:id="rId4"/>
    <p:sldId id="304" r:id="rId5"/>
    <p:sldId id="305" r:id="rId6"/>
    <p:sldId id="259" r:id="rId7"/>
    <p:sldId id="335" r:id="rId8"/>
    <p:sldId id="321" r:id="rId9"/>
    <p:sldId id="282" r:id="rId10"/>
    <p:sldId id="270" r:id="rId11"/>
    <p:sldId id="287" r:id="rId12"/>
    <p:sldId id="336" r:id="rId13"/>
    <p:sldId id="309" r:id="rId14"/>
    <p:sldId id="288" r:id="rId15"/>
    <p:sldId id="289" r:id="rId16"/>
    <p:sldId id="323" r:id="rId17"/>
    <p:sldId id="311" r:id="rId18"/>
    <p:sldId id="324" r:id="rId19"/>
    <p:sldId id="343" r:id="rId20"/>
    <p:sldId id="294" r:id="rId21"/>
    <p:sldId id="271" r:id="rId22"/>
    <p:sldId id="337" r:id="rId23"/>
    <p:sldId id="292" r:id="rId24"/>
    <p:sldId id="314" r:id="rId25"/>
    <p:sldId id="338" r:id="rId26"/>
    <p:sldId id="315" r:id="rId27"/>
    <p:sldId id="325" r:id="rId28"/>
    <p:sldId id="316" r:id="rId29"/>
    <p:sldId id="326" r:id="rId30"/>
    <p:sldId id="344" r:id="rId31"/>
    <p:sldId id="296" r:id="rId32"/>
    <p:sldId id="322" r:id="rId33"/>
    <p:sldId id="341" r:id="rId34"/>
    <p:sldId id="297" r:id="rId35"/>
    <p:sldId id="339" r:id="rId36"/>
    <p:sldId id="318" r:id="rId37"/>
    <p:sldId id="342" r:id="rId38"/>
    <p:sldId id="319" r:id="rId39"/>
    <p:sldId id="327" r:id="rId40"/>
    <p:sldId id="320" r:id="rId41"/>
    <p:sldId id="328" r:id="rId42"/>
    <p:sldId id="345" r:id="rId43"/>
    <p:sldId id="34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8000"/>
    <a:srgbClr val="0000FF"/>
    <a:srgbClr val="FFF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9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B82CA-D1E6-40A9-BB5C-0FF5E0D558D2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24E87-C6EF-4E20-9C8F-3498DCD8E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7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24E87-C6EF-4E20-9C8F-3498DCD8E3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9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6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9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69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4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6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4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7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3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5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B92D6-2F0C-8642-B02F-44A32DF72A3F}" type="datetimeFigureOut">
              <a:rPr lang="en-US" smtClean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5E0AB-B724-AA4B-B1F3-D2BB3BAAD7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6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estandards.org/ELA-Literacy/L/8/1/a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57110"/>
            <a:ext cx="7772400" cy="1943780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pc="-300" dirty="0" smtClean="0"/>
              <a:t>The Function of 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12200" spc="300" dirty="0" smtClean="0">
                <a:latin typeface="Britannic Bold"/>
                <a:cs typeface="Britannic Bold"/>
              </a:rPr>
              <a:t>VERBALS</a:t>
            </a:r>
            <a:endParaRPr lang="en-US" sz="12200" spc="300" dirty="0">
              <a:latin typeface="Britannic Bold"/>
              <a:cs typeface="Britannic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114" y="4259943"/>
            <a:ext cx="8345714" cy="2068286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8000" y="207282"/>
            <a:ext cx="8345714" cy="20682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FF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876" y="5185228"/>
            <a:ext cx="6778249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300" dirty="0" smtClean="0">
                <a:solidFill>
                  <a:schemeClr val="tx1"/>
                </a:solidFill>
                <a:latin typeface="Britannic Bold"/>
                <a:cs typeface="Britannic Bold"/>
              </a:rPr>
              <a:t>Gerunds, Participles and Infinitives</a:t>
            </a:r>
            <a:r>
              <a:rPr lang="en-US" sz="3300" dirty="0" smtClean="0">
                <a:solidFill>
                  <a:schemeClr val="tx1"/>
                </a:solidFill>
                <a:effectLst/>
                <a:latin typeface="Britannic Bold"/>
                <a:cs typeface="Britannic Bold"/>
              </a:rPr>
              <a:t> </a:t>
            </a:r>
            <a:endParaRPr lang="en-US" sz="3300" dirty="0" smtClean="0">
              <a:solidFill>
                <a:schemeClr val="tx1"/>
              </a:solidFill>
              <a:latin typeface="Britannic Bold"/>
              <a:cs typeface="Britannic Bold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95143" y="6028147"/>
            <a:ext cx="1314764" cy="6001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300" dirty="0" smtClean="0"/>
              <a:t>L</a:t>
            </a:r>
            <a:r>
              <a:rPr lang="en-US" sz="3300" dirty="0"/>
              <a:t>.8.1.a </a:t>
            </a:r>
          </a:p>
        </p:txBody>
      </p:sp>
    </p:spTree>
    <p:extLst>
      <p:ext uri="{BB962C8B-B14F-4D97-AF65-F5344CB8AC3E}">
        <p14:creationId xmlns:p14="http://schemas.microsoft.com/office/powerpoint/2010/main" val="318848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41" y="1847138"/>
            <a:ext cx="6405704" cy="4053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425" y="971043"/>
            <a:ext cx="7320802" cy="4929918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sz="9900" dirty="0" smtClean="0">
                <a:solidFill>
                  <a:srgbClr val="0000FF"/>
                </a:solidFill>
              </a:rPr>
              <a:t>#1 </a:t>
            </a:r>
            <a:br>
              <a:rPr lang="en-US" sz="9900" dirty="0" smtClean="0">
                <a:solidFill>
                  <a:srgbClr val="0000FF"/>
                </a:solidFill>
              </a:rPr>
            </a:br>
            <a:r>
              <a:rPr lang="en-US" sz="15500" dirty="0" smtClean="0">
                <a:solidFill>
                  <a:srgbClr val="0000FF"/>
                </a:solidFill>
              </a:rPr>
              <a:t>Gerund</a:t>
            </a:r>
            <a:endParaRPr lang="en-US" sz="15500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41" y="1847138"/>
            <a:ext cx="6405704" cy="40538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 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7691" y="935357"/>
            <a:ext cx="6928618" cy="2726108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 marL="0" indent="0"/>
            <a:r>
              <a:rPr lang="en-US" sz="1200" dirty="0" smtClean="0">
                <a:solidFill>
                  <a:srgbClr val="0000FF"/>
                </a:solidFill>
              </a:rPr>
              <a:t>.</a:t>
            </a:r>
            <a:br>
              <a:rPr lang="en-US" sz="1200" dirty="0" smtClean="0">
                <a:solidFill>
                  <a:srgbClr val="0000FF"/>
                </a:solidFill>
              </a:rPr>
            </a:br>
            <a:r>
              <a:rPr lang="en-US" sz="3800" dirty="0" smtClean="0">
                <a:solidFill>
                  <a:srgbClr val="0000FF"/>
                </a:solidFill>
              </a:rPr>
              <a:t>The gerund uses the ending </a:t>
            </a:r>
            <a:r>
              <a:rPr lang="en-US" sz="3800" b="1" i="1" dirty="0" smtClean="0">
                <a:solidFill>
                  <a:srgbClr val="0000FF"/>
                </a:solidFill>
              </a:rPr>
              <a:t>–</a:t>
            </a:r>
            <a:r>
              <a:rPr lang="en-US" sz="3800" b="1" i="1" dirty="0" err="1" smtClean="0">
                <a:solidFill>
                  <a:srgbClr val="0000FF"/>
                </a:solidFill>
              </a:rPr>
              <a:t>ing</a:t>
            </a:r>
            <a:r>
              <a:rPr lang="en-US" sz="3800" dirty="0" smtClean="0">
                <a:solidFill>
                  <a:srgbClr val="0000FF"/>
                </a:solidFill>
              </a:rPr>
              <a:t>. </a:t>
            </a:r>
            <a:br>
              <a:rPr lang="en-US" sz="3800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gerund acts or functions  </a:t>
            </a:r>
            <a:r>
              <a:rPr lang="en-US" dirty="0">
                <a:solidFill>
                  <a:srgbClr val="0000FF"/>
                </a:solidFill>
                <a:latin typeface="Comic Sans MS"/>
                <a:cs typeface="Comic Sans MS"/>
              </a:rPr>
              <a:t>as a noun</a:t>
            </a:r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.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24554" y="5181460"/>
            <a:ext cx="155038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0000FF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Gerund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-ing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noun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107691" y="3902819"/>
            <a:ext cx="6928618" cy="12786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0000FF"/>
                </a:solidFill>
              </a:rPr>
              <a:t>For Example:</a:t>
            </a:r>
          </a:p>
          <a:p>
            <a:r>
              <a:rPr lang="en-US" sz="3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</a:t>
            </a:r>
            <a:r>
              <a:rPr lang="en-US" sz="3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rgbClr val="0000FF"/>
                </a:solidFill>
              </a:rPr>
              <a:t>the boss made Jeff uneasy.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576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41" y="1847138"/>
            <a:ext cx="6405704" cy="40538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 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7691" y="890099"/>
            <a:ext cx="7053511" cy="2643550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 marL="0" indent="0"/>
            <a:r>
              <a:rPr lang="en-US" sz="1200" dirty="0" smtClean="0">
                <a:solidFill>
                  <a:srgbClr val="0000FF"/>
                </a:solidFill>
              </a:rPr>
              <a:t>.</a:t>
            </a:r>
            <a:br>
              <a:rPr lang="en-US" sz="1200" dirty="0" smtClean="0">
                <a:solidFill>
                  <a:srgbClr val="0000FF"/>
                </a:solidFill>
              </a:rPr>
            </a:br>
            <a:r>
              <a:rPr lang="en-US" sz="3800" dirty="0" smtClean="0">
                <a:solidFill>
                  <a:srgbClr val="0000FF"/>
                </a:solidFill>
              </a:rPr>
              <a:t>For this homework, </a:t>
            </a:r>
            <a:r>
              <a:rPr lang="en-US" sz="3800" dirty="0" smtClean="0">
                <a:solidFill>
                  <a:srgbClr val="0000FF"/>
                </a:solidFill>
              </a:rPr>
              <a:t>we will be identifying gerund phrases.</a:t>
            </a:r>
            <a:br>
              <a:rPr lang="en-US" sz="3800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3300" dirty="0">
                <a:solidFill>
                  <a:srgbClr val="0000FF"/>
                </a:solidFill>
                <a:latin typeface="Comic Sans MS"/>
                <a:cs typeface="Comic Sans MS"/>
              </a:rPr>
              <a:t>A </a:t>
            </a:r>
            <a:r>
              <a:rPr lang="en-US" sz="3300" dirty="0" smtClean="0">
                <a:solidFill>
                  <a:srgbClr val="0000FF"/>
                </a:solidFill>
                <a:latin typeface="Comic Sans MS"/>
                <a:cs typeface="Comic Sans MS"/>
              </a:rPr>
              <a:t>gerund phrase begins with a gerund and includes any/all modifiers</a:t>
            </a:r>
            <a:endParaRPr lang="en-US" sz="3300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24554" y="5181460"/>
            <a:ext cx="155038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0000FF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Gerund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-ing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noun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107690" y="3692811"/>
            <a:ext cx="7053511" cy="127864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 smtClean="0">
                <a:solidFill>
                  <a:srgbClr val="0000FF"/>
                </a:solidFill>
              </a:rPr>
              <a:t>For Example:</a:t>
            </a:r>
          </a:p>
          <a:p>
            <a:r>
              <a:rPr lang="en-US" sz="3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the boss</a:t>
            </a:r>
            <a:r>
              <a:rPr lang="en-US" sz="3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 smtClean="0">
                <a:solidFill>
                  <a:srgbClr val="0000FF"/>
                </a:solidFill>
              </a:rPr>
              <a:t>made Jeff uneasy.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381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922" y="1173708"/>
            <a:ext cx="7588155" cy="46538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 Dancing gracefully is my goal.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  <a:latin typeface="Handwriting - Dakota"/>
                <a:cs typeface="Handwriting - Dakota"/>
              </a:rPr>
              <a:t>	</a:t>
            </a:r>
            <a:r>
              <a:rPr lang="en-US" sz="22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						       	</a:t>
            </a:r>
            <a:r>
              <a:rPr lang="en-US" sz="2200" i="1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Dancing gracefully</a:t>
            </a:r>
          </a:p>
          <a:p>
            <a:pPr marL="0" indent="0">
              <a:buNone/>
            </a:pPr>
            <a:endParaRPr lang="en-US" sz="2200" dirty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00FF"/>
                </a:solidFill>
                <a:latin typeface="Handwriting - Dakota"/>
                <a:cs typeface="Handwriting - Dakota"/>
              </a:rPr>
              <a:t>	</a:t>
            </a:r>
            <a:r>
              <a:rPr lang="en-US" sz="22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							</a:t>
            </a:r>
            <a:r>
              <a:rPr lang="en-US" sz="2200" i="1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 is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3183" y="746542"/>
            <a:ext cx="5197631" cy="1068460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rgbClr val="0000FF"/>
                </a:solidFill>
              </a:rPr>
              <a:t>When identifying gerund phrases…</a:t>
            </a:r>
            <a:endParaRPr lang="en-US" sz="3500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4" y="5181460"/>
            <a:ext cx="155038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0000FF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Gerund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-ing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Acts as noun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487" y="2363114"/>
            <a:ext cx="4174541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First, locate the gerund phrase. </a:t>
            </a:r>
            <a:endParaRPr lang="en-US" sz="2200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448" y="3156821"/>
            <a:ext cx="3687228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Then, locate the main verb. </a:t>
            </a:r>
            <a:endParaRPr lang="en-US" sz="2200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7211" y="4029574"/>
            <a:ext cx="7741696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Because gerunds function as nouns, they often occupy the place in sentences that a noun normally would.  In this sentence above, </a:t>
            </a:r>
            <a:r>
              <a:rPr lang="en-US" sz="2200" i="1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Dancing gracefully </a:t>
            </a:r>
            <a:r>
              <a:rPr lang="en-US" sz="2200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is the … </a:t>
            </a:r>
            <a:r>
              <a:rPr lang="en-US" sz="2200" dirty="0" smtClean="0">
                <a:solidFill>
                  <a:srgbClr val="0000FF"/>
                </a:solidFill>
                <a:latin typeface="American Typewriter"/>
                <a:cs typeface="American Typewriter"/>
              </a:rPr>
              <a:t>SUBJECT.</a:t>
            </a:r>
            <a:endParaRPr lang="en-US" sz="2200" dirty="0">
              <a:solidFill>
                <a:srgbClr val="FF0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607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41" y="2000170"/>
            <a:ext cx="6405704" cy="3963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dirty="0" smtClean="0">
                <a:solidFill>
                  <a:srgbClr val="00B050"/>
                </a:solidFill>
                <a:latin typeface="Handwriting - Dakota"/>
                <a:cs typeface="Handwriting - Dakota"/>
              </a:rPr>
              <a:t>Charlene denied eating the cake.</a:t>
            </a:r>
          </a:p>
          <a:p>
            <a:pPr marL="0" indent="0">
              <a:buNone/>
            </a:pPr>
            <a:endParaRPr lang="en-US" sz="3300" dirty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First find the gerund phrase…</a:t>
            </a:r>
          </a:p>
          <a:p>
            <a:pPr marL="0" indent="0" algn="ctr">
              <a:buNone/>
            </a:pPr>
            <a:r>
              <a:rPr lang="en-US" sz="3300" i="1" dirty="0" smtClean="0">
                <a:solidFill>
                  <a:srgbClr val="00B050"/>
                </a:solidFill>
                <a:latin typeface="Handwriting - Dakota"/>
                <a:cs typeface="Handwriting - Dakota"/>
              </a:rPr>
              <a:t>eating the cake</a:t>
            </a: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Then find the main verb…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00FF"/>
                </a:solidFill>
                <a:latin typeface="Handwriting - Dakota"/>
                <a:cs typeface="Handwriting - Dakota"/>
              </a:rPr>
              <a:t>	</a:t>
            </a: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					</a:t>
            </a:r>
            <a:r>
              <a:rPr lang="en-US" sz="3300" i="1" dirty="0" smtClean="0">
                <a:solidFill>
                  <a:srgbClr val="00B050"/>
                </a:solidFill>
                <a:latin typeface="Handwriting - Dakota"/>
                <a:cs typeface="Handwriting - Dakota"/>
              </a:rPr>
              <a:t>denied</a:t>
            </a:r>
          </a:p>
          <a:p>
            <a:pPr marL="0" indent="0">
              <a:buNone/>
            </a:pP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3185" y="971044"/>
            <a:ext cx="5197631" cy="876094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Examples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4" y="5181460"/>
            <a:ext cx="155038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0000FF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Gerund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-ing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noun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6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161" y="1847138"/>
            <a:ext cx="7547211" cy="45419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lnSpc>
                <a:spcPct val="130000"/>
              </a:lnSpc>
              <a:buNone/>
            </a:pP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Finding a needle in a haystack is easier than this!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GERUND: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Your Turn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24554" y="5181460"/>
            <a:ext cx="155038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0000FF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Gerund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-ing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noun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218" y="1847138"/>
            <a:ext cx="7547212" cy="45419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300" u="sng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sz="3300" u="sng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sz="3300" u="sng" dirty="0" smtClean="0">
                <a:solidFill>
                  <a:srgbClr val="0000FF"/>
                </a:solidFill>
              </a:rPr>
              <a:t>Finding a needle in a haystack</a:t>
            </a:r>
            <a:r>
              <a:rPr lang="en-US" sz="3300" dirty="0" smtClean="0">
                <a:solidFill>
                  <a:srgbClr val="0000FF"/>
                </a:solidFill>
              </a:rPr>
              <a:t> is easier than this!</a:t>
            </a:r>
            <a:endParaRPr lang="en-US" sz="3300" u="sng" dirty="0">
              <a:latin typeface="Handwriting - Dakota"/>
              <a:cs typeface="Handwriting - Dakota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0079" y="2016474"/>
            <a:ext cx="183575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GERUND PHRASE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981598" y="2488584"/>
            <a:ext cx="402336" cy="7369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11254" y="1915968"/>
            <a:ext cx="130035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MAIN VERB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6561432" y="2353540"/>
            <a:ext cx="7918" cy="8720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6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56" y="2316061"/>
            <a:ext cx="6614627" cy="45419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Acting like a sleuth will help you find a gerund.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GERUND: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Your Turn</a:t>
            </a:r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56" y="3082087"/>
            <a:ext cx="6614627" cy="42059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u="sng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Acting like a sleuth </a:t>
            </a:r>
            <a:r>
              <a:rPr lang="en-US" sz="3300" dirty="0" smtClean="0">
                <a:solidFill>
                  <a:srgbClr val="0000FF"/>
                </a:solidFill>
                <a:latin typeface="Handwriting - Dakota"/>
                <a:cs typeface="Handwriting - Dakota"/>
              </a:rPr>
              <a:t>will help you find a gerund.</a:t>
            </a: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4" y="5181460"/>
            <a:ext cx="1550387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0000FF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Gerund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-ing 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</a:rPr>
              <a:t>noun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863191" y="1123444"/>
            <a:ext cx="3722418" cy="14908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FF"/>
                </a:solidFill>
              </a:rPr>
              <a:t>That’s right!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73110" y="3059668"/>
            <a:ext cx="179889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GERUND PHRASE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7784" y="3048292"/>
            <a:ext cx="126829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MAIN VERB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>
            <a:off x="3672555" y="3429000"/>
            <a:ext cx="0" cy="5152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201932" y="3413641"/>
            <a:ext cx="0" cy="5152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998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3366FF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344058" y="1123443"/>
            <a:ext cx="6389783" cy="462736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00FF"/>
                </a:solidFill>
              </a:rPr>
              <a:t>This is the end of Gerunds. Be sure to do the work at the bottom of your notetaking page.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For 1 -10, Underline the gerund phrase in each of the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308" y="626331"/>
            <a:ext cx="5021383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Verbals</a:t>
            </a:r>
            <a:r>
              <a:rPr lang="en-US" dirty="0" smtClean="0">
                <a:solidFill>
                  <a:schemeClr val="bg1"/>
                </a:solidFill>
              </a:rPr>
              <a:t> Homework: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6" y="1600200"/>
            <a:ext cx="8420669" cy="497802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4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3500" dirty="0" smtClean="0"/>
              <a:t>Monday:   What </a:t>
            </a:r>
            <a:r>
              <a:rPr lang="en-US" sz="3500" dirty="0"/>
              <a:t>is the function of a </a:t>
            </a:r>
            <a:r>
              <a:rPr lang="en-US" sz="3500" dirty="0" smtClean="0"/>
              <a:t>gerund?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500" dirty="0" smtClean="0"/>
              <a:t>Tuesday: What </a:t>
            </a:r>
            <a:r>
              <a:rPr lang="en-US" sz="3500" dirty="0"/>
              <a:t>is the function of a </a:t>
            </a:r>
            <a:r>
              <a:rPr lang="en-US" sz="3500" dirty="0" smtClean="0"/>
              <a:t>participle?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500" dirty="0" smtClean="0"/>
              <a:t>Wednesday: What </a:t>
            </a:r>
            <a:r>
              <a:rPr lang="en-US" sz="3500" dirty="0"/>
              <a:t>is the function </a:t>
            </a:r>
            <a:r>
              <a:rPr lang="en-US" sz="3500" dirty="0" smtClean="0"/>
              <a:t>of an infinitive?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500" dirty="0" smtClean="0"/>
              <a:t>Thursday: </a:t>
            </a:r>
            <a:r>
              <a:rPr lang="en-US" sz="3500" dirty="0" err="1" smtClean="0"/>
              <a:t>Verbals</a:t>
            </a:r>
            <a:r>
              <a:rPr lang="en-US" sz="3500" dirty="0" smtClean="0"/>
              <a:t> Review</a:t>
            </a:r>
            <a:endParaRPr lang="en-US" sz="3500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48"/>
            </a:avLst>
          </a:prstGeom>
          <a:solidFill>
            <a:schemeClr val="tx1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41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41" y="1847138"/>
            <a:ext cx="6405704" cy="4053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425" y="971043"/>
            <a:ext cx="7320802" cy="4929918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sz="9900" dirty="0" smtClean="0">
                <a:solidFill>
                  <a:srgbClr val="800000"/>
                </a:solidFill>
              </a:rPr>
              <a:t>#2 </a:t>
            </a:r>
            <a:br>
              <a:rPr lang="en-US" sz="9900" dirty="0" smtClean="0">
                <a:solidFill>
                  <a:srgbClr val="800000"/>
                </a:solidFill>
              </a:rPr>
            </a:br>
            <a:r>
              <a:rPr lang="en-US" sz="15500" dirty="0" smtClean="0">
                <a:solidFill>
                  <a:srgbClr val="800000"/>
                </a:solidFill>
              </a:rPr>
              <a:t>Infinitive</a:t>
            </a:r>
            <a:endParaRPr lang="en-US" sz="15500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31462" y="1260827"/>
            <a:ext cx="5881077" cy="394733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800000"/>
                </a:solidFill>
              </a:rPr>
              <a:t/>
            </a:r>
            <a:br>
              <a:rPr lang="en-US" sz="1200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An Infinitive uses the word “to” plus a verb.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>
                <a:solidFill>
                  <a:srgbClr val="800000"/>
                </a:solidFill>
              </a:rPr>
              <a:t/>
            </a:r>
            <a:br>
              <a:rPr lang="en-US" dirty="0">
                <a:solidFill>
                  <a:srgbClr val="800000"/>
                </a:solidFill>
              </a:rPr>
            </a:br>
            <a:r>
              <a:rPr lang="en-US" sz="40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An infinitive </a:t>
            </a:r>
            <a:r>
              <a:rPr lang="en-US" sz="4000" dirty="0">
                <a:solidFill>
                  <a:srgbClr val="800000"/>
                </a:solidFill>
                <a:latin typeface="Handwriting - Dakota"/>
                <a:cs typeface="Handwriting - Dakota"/>
              </a:rPr>
              <a:t>can act as a </a:t>
            </a:r>
            <a:r>
              <a:rPr lang="en-US" sz="40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noun or an adjective</a:t>
            </a:r>
            <a:br>
              <a:rPr lang="en-US" sz="40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</a:br>
            <a:r>
              <a:rPr lang="en-US" sz="4000" dirty="0">
                <a:solidFill>
                  <a:srgbClr val="800000"/>
                </a:solidFill>
                <a:latin typeface="Handwriting - Dakota"/>
                <a:cs typeface="Handwriting - Dakota"/>
              </a:rPr>
              <a:t/>
            </a:r>
            <a:br>
              <a:rPr lang="en-US" sz="4000" dirty="0">
                <a:solidFill>
                  <a:srgbClr val="800000"/>
                </a:solidFill>
                <a:latin typeface="Handwriting - Dakota"/>
                <a:cs typeface="Handwriting - Dakota"/>
              </a:rPr>
            </a:br>
            <a:r>
              <a:rPr lang="en-US" sz="2200" dirty="0" smtClean="0">
                <a:solidFill>
                  <a:srgbClr val="800000"/>
                </a:solidFill>
                <a:latin typeface="American Typewriter"/>
                <a:cs typeface="American Typewriter"/>
              </a:rPr>
              <a:t>Note: The infinitive can also be used as an adverb, but we are not including this rare occurrence in today’s lesson.</a:t>
            </a:r>
            <a:endParaRPr lang="en-US" sz="2200" dirty="0">
              <a:solidFill>
                <a:srgbClr val="800000"/>
              </a:solidFill>
              <a:latin typeface="American Typewriter"/>
              <a:cs typeface="American Typewriter"/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005" y="580292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</p:spTree>
    <p:extLst>
      <p:ext uri="{BB962C8B-B14F-4D97-AF65-F5344CB8AC3E}">
        <p14:creationId xmlns:p14="http://schemas.microsoft.com/office/powerpoint/2010/main" val="219062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105" y="4219553"/>
            <a:ext cx="7300490" cy="1854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To blow bubbles during class is a serious form of disrespect.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0551" y="989718"/>
            <a:ext cx="5602899" cy="838746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Examples of  Infinitives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005" y="580292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636070" y="1977291"/>
            <a:ext cx="5871860" cy="18556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800000"/>
                </a:solidFill>
              </a:rPr>
              <a:t>First identify the infinitive; then identify the verb.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H="1">
            <a:off x="2478392" y="2664215"/>
            <a:ext cx="415797" cy="5519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509927" y="3573095"/>
            <a:ext cx="1" cy="8405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233" y="3042574"/>
            <a:ext cx="6278053" cy="18541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300" u="sng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To blow</a:t>
            </a:r>
            <a:r>
              <a:rPr lang="en-US" sz="33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 bubbles during class is a serious form of disrespect.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0551" y="989718"/>
            <a:ext cx="5602899" cy="838746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Examples of  Infinitives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005" y="580292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72037" y="4449590"/>
            <a:ext cx="956249" cy="6001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verb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0405" y="1975439"/>
            <a:ext cx="1741035" cy="600164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>
                <a:solidFill>
                  <a:schemeClr val="bg1"/>
                </a:solidFill>
              </a:rPr>
              <a:t>Infinitive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233" y="3082435"/>
            <a:ext cx="6278053" cy="884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800000"/>
                </a:solidFill>
                <a:latin typeface="Handwriting - Dakota"/>
                <a:cs typeface="Handwriting - Dakota"/>
              </a:rPr>
              <a:t>The person to see is Larry</a:t>
            </a:r>
            <a:r>
              <a:rPr lang="en-US" sz="33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.</a:t>
            </a:r>
            <a:endParaRPr lang="en-US" sz="3300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0551" y="989718"/>
            <a:ext cx="5602899" cy="838746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Examples of  Infinitives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005" y="580292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538" y="5169033"/>
            <a:ext cx="5962723" cy="461665"/>
          </a:xfrm>
          <a:prstGeom prst="rect">
            <a:avLst/>
          </a:prstGeom>
          <a:solidFill>
            <a:srgbClr val="D996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Locate the infinitive. Then locate the verb. 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82006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H="1">
            <a:off x="4827742" y="2554137"/>
            <a:ext cx="238384" cy="680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427060" y="3546503"/>
            <a:ext cx="478124" cy="8405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0233" y="3082435"/>
            <a:ext cx="6278053" cy="8843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800000"/>
                </a:solidFill>
                <a:latin typeface="Handwriting - Dakota"/>
                <a:cs typeface="Handwriting - Dakota"/>
              </a:rPr>
              <a:t>The person </a:t>
            </a:r>
            <a:r>
              <a:rPr lang="en-US" sz="3300" u="sng" dirty="0">
                <a:solidFill>
                  <a:srgbClr val="800000"/>
                </a:solidFill>
                <a:latin typeface="Handwriting - Dakota"/>
                <a:cs typeface="Handwriting - Dakota"/>
              </a:rPr>
              <a:t>to see</a:t>
            </a:r>
            <a:r>
              <a:rPr lang="en-US" sz="3300" dirty="0">
                <a:solidFill>
                  <a:srgbClr val="800000"/>
                </a:solidFill>
                <a:latin typeface="Handwriting - Dakota"/>
                <a:cs typeface="Handwriting - Dakota"/>
              </a:rPr>
              <a:t> is Larry</a:t>
            </a:r>
            <a:r>
              <a:rPr lang="en-US" sz="33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.</a:t>
            </a:r>
            <a:endParaRPr lang="en-US" sz="3300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70551" y="989718"/>
            <a:ext cx="5602899" cy="838746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Examples of  Infinitives 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4005" y="580292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7060" y="4336447"/>
            <a:ext cx="956249" cy="6001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300" dirty="0">
                <a:solidFill>
                  <a:schemeClr val="accent2">
                    <a:lumMod val="50000"/>
                  </a:schemeClr>
                </a:solidFill>
              </a:rPr>
              <a:t>verb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2310" y="2197762"/>
            <a:ext cx="1741035" cy="600164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300" dirty="0" smtClean="0">
                <a:solidFill>
                  <a:schemeClr val="bg1"/>
                </a:solidFill>
              </a:rPr>
              <a:t>Infinitive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6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56" y="1847138"/>
            <a:ext cx="6614627" cy="45419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endParaRPr lang="en-US" sz="3300" dirty="0" smtClean="0">
              <a:solidFill>
                <a:srgbClr val="800000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To bake a cake is harder than it looks.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Infinitive: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Your Turn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538" y="5169033"/>
            <a:ext cx="5962723" cy="461665"/>
          </a:xfrm>
          <a:prstGeom prst="rect">
            <a:avLst/>
          </a:prstGeom>
          <a:solidFill>
            <a:srgbClr val="D996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Locate the infinitive. Then locate the verb. 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4005" y="580292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</p:spTree>
    <p:extLst>
      <p:ext uri="{BB962C8B-B14F-4D97-AF65-F5344CB8AC3E}">
        <p14:creationId xmlns:p14="http://schemas.microsoft.com/office/powerpoint/2010/main" val="20420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114166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686" y="2394646"/>
            <a:ext cx="6614627" cy="3122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endParaRPr lang="en-US" sz="3300" u="sng" dirty="0" smtClean="0">
              <a:solidFill>
                <a:srgbClr val="800000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u="sng" dirty="0" smtClean="0">
                <a:solidFill>
                  <a:schemeClr val="accent2">
                    <a:lumMod val="50000"/>
                  </a:schemeClr>
                </a:solidFill>
                <a:latin typeface="Handwriting - Dakota"/>
                <a:cs typeface="Handwriting - Dakota"/>
              </a:rPr>
              <a:t>To bake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Handwriting - Dakota"/>
                <a:cs typeface="Handwriting - Dakota"/>
              </a:rPr>
              <a:t> a cake is harder than it looks.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That’s right!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85822" y="2686241"/>
            <a:ext cx="1484702" cy="461665"/>
          </a:xfrm>
          <a:prstGeom prst="rect">
            <a:avLst/>
          </a:prstGeom>
          <a:solidFill>
            <a:srgbClr val="D996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merican Typewriter"/>
                <a:cs typeface="American Typewriter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nfinitive. 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4005" y="580292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  <p:cxnSp>
        <p:nvCxnSpPr>
          <p:cNvPr id="9" name="Straight Arrow Connector 8"/>
          <p:cNvCxnSpPr>
            <a:stCxn id="12" idx="2"/>
          </p:cNvCxnSpPr>
          <p:nvPr/>
        </p:nvCxnSpPr>
        <p:spPr>
          <a:xfrm flipH="1">
            <a:off x="2710791" y="3147906"/>
            <a:ext cx="617382" cy="80805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71466" y="2614084"/>
            <a:ext cx="903452" cy="461665"/>
          </a:xfrm>
          <a:prstGeom prst="rect">
            <a:avLst/>
          </a:prstGeom>
          <a:solidFill>
            <a:srgbClr val="D996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Verb 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799151" y="3147905"/>
            <a:ext cx="617382" cy="80805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1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56" y="1847138"/>
            <a:ext cx="6614627" cy="45419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endParaRPr lang="en-US" sz="3300" dirty="0" smtClean="0">
              <a:solidFill>
                <a:srgbClr val="800000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800000"/>
                </a:solidFill>
                <a:latin typeface="Handwriting - Dakota"/>
                <a:cs typeface="Handwriting - Dakota"/>
              </a:rPr>
              <a:t>I just want to read a book!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Infinitive: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Your Turn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739" y="4587706"/>
            <a:ext cx="6047681" cy="461665"/>
          </a:xfrm>
          <a:prstGeom prst="rect">
            <a:avLst/>
          </a:prstGeom>
          <a:solidFill>
            <a:srgbClr val="D996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Locate the infinitive. Then locate the verb. 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0675" y="528746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7134" y="2403199"/>
            <a:ext cx="6263407" cy="31146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endParaRPr lang="en-US" sz="3300" dirty="0" smtClean="0">
              <a:solidFill>
                <a:srgbClr val="800000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Handwriting - Dakota"/>
                <a:cs typeface="Handwriting - Dakota"/>
              </a:rPr>
              <a:t>I just want </a:t>
            </a:r>
            <a:r>
              <a:rPr lang="en-US" sz="3300" u="sng" dirty="0" smtClean="0">
                <a:solidFill>
                  <a:schemeClr val="accent2">
                    <a:lumMod val="50000"/>
                  </a:schemeClr>
                </a:solidFill>
                <a:latin typeface="Handwriting - Dakota"/>
                <a:cs typeface="Handwriting - Dakota"/>
              </a:rPr>
              <a:t>to read</a:t>
            </a: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Handwriting - Dakota"/>
                <a:cs typeface="Handwriting - Dakota"/>
              </a:rPr>
              <a:t> a book!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Infinitive:</a:t>
            </a:r>
            <a:br>
              <a:rPr lang="en-US" dirty="0" smtClean="0">
                <a:solidFill>
                  <a:srgbClr val="800000"/>
                </a:solidFill>
              </a:rPr>
            </a:br>
            <a:r>
              <a:rPr lang="en-US" dirty="0" smtClean="0">
                <a:solidFill>
                  <a:srgbClr val="800000"/>
                </a:solidFill>
              </a:rPr>
              <a:t>Your Turn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1245" y="2966842"/>
            <a:ext cx="1399742" cy="461665"/>
          </a:xfrm>
          <a:prstGeom prst="rect">
            <a:avLst/>
          </a:prstGeom>
          <a:solidFill>
            <a:srgbClr val="D996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Infinitive 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0675" y="5287462"/>
            <a:ext cx="201148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800000"/>
                </a:solidFill>
              </a:rPr>
              <a:t>2 + Verb = Infinitive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9156" y="2901068"/>
            <a:ext cx="818494" cy="461665"/>
          </a:xfrm>
          <a:prstGeom prst="rect">
            <a:avLst/>
          </a:prstGeom>
          <a:solidFill>
            <a:srgbClr val="D99694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American Typewriter"/>
                <a:cs typeface="American Typewriter"/>
              </a:rPr>
              <a:t>Verb</a:t>
            </a:r>
            <a:endParaRPr lang="en-US" sz="24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71116" y="3428507"/>
            <a:ext cx="0" cy="52934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338403" y="3455803"/>
            <a:ext cx="305549" cy="43380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46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14" y="1401990"/>
            <a:ext cx="6168572" cy="1143000"/>
          </a:xfrm>
          <a:solidFill>
            <a:srgbClr val="FFFFFF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r>
              <a:rPr lang="en-US" u="sng" dirty="0" smtClean="0">
                <a:hlinkClick r:id="rId2"/>
              </a:rPr>
              <a:t>CCSS.ELA-Literacy.L.8.1.a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786" y="3175000"/>
            <a:ext cx="7420429" cy="1669144"/>
          </a:xfrm>
          <a:solidFill>
            <a:srgbClr val="FFFFFF"/>
          </a:solidFill>
          <a:ln>
            <a:solidFill>
              <a:srgbClr val="A6A6A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Explain </a:t>
            </a:r>
            <a:r>
              <a:rPr lang="en-US" dirty="0"/>
              <a:t>the function of verbals (gerunds, participles, infinitives) in general and their function in particular sentences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chemeClr val="tx1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0670" y="1035586"/>
            <a:ext cx="7149947" cy="4858438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This is the end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Infinitives.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Be sure to do the work at the bottom of your notetaking page.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 1 -10, Underline the gerund phrase in each of the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sentences then write two sentences of your own, and underline those infinitives.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800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4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4041" y="1847138"/>
            <a:ext cx="6405704" cy="40538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6425" y="971043"/>
            <a:ext cx="7320802" cy="4929918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r>
              <a:rPr lang="en-US" sz="9900" dirty="0" smtClean="0">
                <a:solidFill>
                  <a:srgbClr val="008000"/>
                </a:solidFill>
              </a:rPr>
              <a:t>#3 </a:t>
            </a:r>
            <a:br>
              <a:rPr lang="en-US" sz="9900" dirty="0" smtClean="0">
                <a:solidFill>
                  <a:srgbClr val="008000"/>
                </a:solidFill>
              </a:rPr>
            </a:br>
            <a:r>
              <a:rPr lang="en-US" sz="15500" dirty="0" smtClean="0">
                <a:solidFill>
                  <a:srgbClr val="008000"/>
                </a:solidFill>
              </a:rPr>
              <a:t>Participle</a:t>
            </a:r>
            <a:endParaRPr lang="en-US" sz="15500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5" y="5802922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r>
              <a:rPr lang="en-US" sz="800" dirty="0" smtClean="0">
                <a:solidFill>
                  <a:srgbClr val="800000"/>
                </a:solidFill>
              </a:rPr>
              <a:t>. 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Participle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3830" y="5802922"/>
            <a:ext cx="2051839" cy="1046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Participle/ adjective</a:t>
            </a: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</p:spTree>
    <p:extLst>
      <p:ext uri="{BB962C8B-B14F-4D97-AF65-F5344CB8AC3E}">
        <p14:creationId xmlns:p14="http://schemas.microsoft.com/office/powerpoint/2010/main" val="26635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696" y="996287"/>
            <a:ext cx="7287904" cy="421187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800000"/>
                </a:solidFill>
              </a:rPr>
              <a:t/>
            </a:r>
            <a:br>
              <a:rPr lang="en-US" sz="1200" dirty="0" smtClean="0">
                <a:solidFill>
                  <a:srgbClr val="800000"/>
                </a:solidFill>
              </a:rPr>
            </a:br>
            <a:r>
              <a:rPr lang="en-US" sz="3800" dirty="0" smtClean="0">
                <a:solidFill>
                  <a:srgbClr val="008000"/>
                </a:solidFill>
              </a:rPr>
              <a:t>A Participle uses the endings  -</a:t>
            </a:r>
            <a:r>
              <a:rPr lang="en-US" sz="3800" dirty="0" err="1" smtClean="0">
                <a:solidFill>
                  <a:srgbClr val="008000"/>
                </a:solidFill>
              </a:rPr>
              <a:t>ing</a:t>
            </a:r>
            <a:r>
              <a:rPr lang="en-US" sz="3800" dirty="0" smtClean="0">
                <a:solidFill>
                  <a:srgbClr val="008000"/>
                </a:solidFill>
              </a:rPr>
              <a:t>, -en, or –ed.</a:t>
            </a:r>
            <a:br>
              <a:rPr lang="en-US" sz="3800" dirty="0" smtClean="0">
                <a:solidFill>
                  <a:srgbClr val="008000"/>
                </a:solidFill>
              </a:rPr>
            </a:br>
            <a:r>
              <a:rPr lang="en-US" sz="3800" dirty="0">
                <a:solidFill>
                  <a:srgbClr val="008000"/>
                </a:solidFill>
              </a:rPr>
              <a:t/>
            </a:r>
            <a:br>
              <a:rPr lang="en-US" sz="3800" dirty="0">
                <a:solidFill>
                  <a:srgbClr val="008000"/>
                </a:solidFill>
              </a:rPr>
            </a:br>
            <a:r>
              <a:rPr lang="en-US" sz="3800" dirty="0">
                <a:solidFill>
                  <a:srgbClr val="008000"/>
                </a:solidFill>
                <a:latin typeface="Handwriting - Dakota"/>
                <a:cs typeface="Handwriting - Dakota"/>
              </a:rPr>
              <a:t>The </a:t>
            </a:r>
            <a:r>
              <a:rPr lang="en-US" sz="38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participle acts or functions as an adjective.</a:t>
            </a: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/>
            </a:r>
            <a:b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</a:b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/>
            </a:r>
            <a:b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</a:b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Example: </a:t>
            </a:r>
            <a:r>
              <a:rPr lang="en-US" sz="4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/>
            </a:r>
            <a:br>
              <a:rPr lang="en-US" sz="4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</a:br>
            <a:r>
              <a:rPr lang="en-US" sz="3000" b="1" u="sng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Running</a:t>
            </a: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 quickly, Josh went for help.</a:t>
            </a:r>
            <a:endParaRPr lang="en-US" sz="3000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453187" y="5208157"/>
            <a:ext cx="4624096" cy="1643780"/>
          </a:xfrm>
          <a:prstGeom prst="wedgeRoundRectCallout">
            <a:avLst>
              <a:gd name="adj1" fmla="val 93319"/>
              <a:gd name="adj2" fmla="val 6050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18127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ctr">
              <a:defRPr/>
            </a:pPr>
            <a:r>
              <a:rPr lang="en-US" sz="3300" dirty="0" smtClean="0">
                <a:solidFill>
                  <a:schemeClr val="tx1"/>
                </a:solidFill>
                <a:latin typeface="Calibri" charset="0"/>
              </a:rPr>
              <a:t>Remember – adjectives describe or modify nouns or pronouns.</a:t>
            </a:r>
            <a:endParaRPr lang="en-US" sz="3000" dirty="0">
              <a:solidFill>
                <a:schemeClr val="tx1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696" y="996287"/>
            <a:ext cx="7287904" cy="421187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200" dirty="0" smtClean="0">
                <a:solidFill>
                  <a:srgbClr val="800000"/>
                </a:solidFill>
              </a:rPr>
              <a:t/>
            </a:r>
            <a:br>
              <a:rPr lang="en-US" sz="12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008000"/>
                </a:solidFill>
              </a:rPr>
              <a:t>For this homework, </a:t>
            </a:r>
            <a:r>
              <a:rPr lang="en-US" sz="3600" dirty="0">
                <a:solidFill>
                  <a:srgbClr val="008000"/>
                </a:solidFill>
              </a:rPr>
              <a:t>we will be identifying </a:t>
            </a:r>
            <a:r>
              <a:rPr lang="en-US" sz="3600" b="1" dirty="0">
                <a:solidFill>
                  <a:srgbClr val="008000"/>
                </a:solidFill>
              </a:rPr>
              <a:t>participle phrases.</a:t>
            </a:r>
            <a:br>
              <a:rPr lang="en-US" sz="3600" b="1" dirty="0">
                <a:solidFill>
                  <a:srgbClr val="008000"/>
                </a:solidFill>
              </a:rPr>
            </a:br>
            <a:r>
              <a:rPr lang="en-US" sz="3800" dirty="0">
                <a:solidFill>
                  <a:srgbClr val="008000"/>
                </a:solidFill>
              </a:rPr>
              <a:t/>
            </a:r>
            <a:br>
              <a:rPr lang="en-US" sz="3800" dirty="0">
                <a:solidFill>
                  <a:srgbClr val="008000"/>
                </a:solidFill>
              </a:rPr>
            </a:br>
            <a:r>
              <a:rPr lang="en-US" sz="3600" dirty="0">
                <a:solidFill>
                  <a:srgbClr val="008000"/>
                </a:solidFill>
              </a:rPr>
              <a:t>Participle phrases include the participle and its modifiers.</a:t>
            </a: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/>
            </a:r>
            <a:b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</a:b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/>
            </a:r>
            <a:b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</a:b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Example: </a:t>
            </a:r>
            <a:r>
              <a:rPr lang="en-US" sz="4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/>
            </a:r>
            <a:br>
              <a:rPr lang="en-US" sz="4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</a:br>
            <a:r>
              <a:rPr lang="en-US" sz="3000" b="1" u="sng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 - Dakota"/>
                <a:cs typeface="Handwriting - Dakota"/>
              </a:rPr>
              <a:t>Running quickly</a:t>
            </a:r>
            <a:r>
              <a:rPr lang="en-US" sz="30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, Josh went for help.</a:t>
            </a:r>
            <a:endParaRPr lang="en-US" sz="3000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988" y="2251881"/>
            <a:ext cx="6443054" cy="39105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The basket,  tattered and broken, was thrown out.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6933" y="952369"/>
            <a:ext cx="5910134" cy="853243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Examples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681" y="4587706"/>
            <a:ext cx="768672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Locate the verb. Then, locate the participle phrase. </a:t>
            </a:r>
            <a:endParaRPr lang="en-US" sz="2400" b="1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6449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988" y="1805612"/>
            <a:ext cx="6443054" cy="43567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The basket,  </a:t>
            </a:r>
            <a:r>
              <a:rPr lang="en-US" sz="3300" u="sng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tattered and broken</a:t>
            </a: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, was thrown out.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6933" y="952369"/>
            <a:ext cx="5910134" cy="853243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That’s right!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43631" y="4387019"/>
            <a:ext cx="956249" cy="6001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300" dirty="0">
                <a:solidFill>
                  <a:srgbClr val="FF0000"/>
                </a:solidFill>
              </a:rPr>
              <a:t>verb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668829" y="3476720"/>
            <a:ext cx="1" cy="8405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364305" y="3896978"/>
            <a:ext cx="1885687" cy="1107996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solidFill>
                  <a:schemeClr val="bg1"/>
                </a:solidFill>
              </a:rPr>
              <a:t>Participle Phrase</a:t>
            </a:r>
            <a:endParaRPr lang="en-US" sz="33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721279" y="3008742"/>
            <a:ext cx="525682" cy="8405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473" y="1805612"/>
            <a:ext cx="6443054" cy="35283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>
              <a:solidFill>
                <a:srgbClr val="008000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endParaRPr lang="en-US" sz="3300" dirty="0">
              <a:solidFill>
                <a:srgbClr val="008000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Wailing loudly, the girl ran for her life. </a:t>
            </a:r>
            <a:endParaRPr lang="en-US" sz="3300" dirty="0">
              <a:solidFill>
                <a:srgbClr val="0080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6933" y="952369"/>
            <a:ext cx="5910134" cy="853243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Examples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9681" y="4587706"/>
            <a:ext cx="768672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Locate the verb. Then, locate the participle phrase. </a:t>
            </a:r>
            <a:endParaRPr lang="en-US" sz="2400" b="1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9644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flipH="1">
            <a:off x="3068217" y="2377668"/>
            <a:ext cx="827706" cy="6330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988" y="1805612"/>
            <a:ext cx="6443054" cy="43567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300" dirty="0" smtClean="0">
              <a:solidFill>
                <a:srgbClr val="008000"/>
              </a:solidFill>
              <a:latin typeface="Handwriting - Dakota"/>
              <a:cs typeface="Handwriting - Dakota"/>
            </a:endParaRPr>
          </a:p>
          <a:p>
            <a:pPr marL="0" indent="0">
              <a:buNone/>
            </a:pPr>
            <a:endParaRPr lang="en-US" sz="3300" dirty="0">
              <a:solidFill>
                <a:srgbClr val="008000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u="sng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Wailing loudly</a:t>
            </a: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, the girl ran for her life. </a:t>
            </a:r>
            <a:endParaRPr lang="en-US" sz="3300" dirty="0">
              <a:solidFill>
                <a:srgbClr val="0080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9119" y="952369"/>
            <a:ext cx="5910134" cy="853243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That’s right!</a:t>
            </a: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2684" y="4481882"/>
            <a:ext cx="956249" cy="60016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300" dirty="0">
                <a:solidFill>
                  <a:srgbClr val="FF0000"/>
                </a:solidFill>
              </a:rPr>
              <a:t>verb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925294" y="3489568"/>
            <a:ext cx="1" cy="8405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74795" y="1957883"/>
            <a:ext cx="1885687" cy="1107996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>
                <a:solidFill>
                  <a:schemeClr val="bg1"/>
                </a:solidFill>
              </a:rPr>
              <a:t>Participle Phrase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56" y="2111800"/>
            <a:ext cx="6614627" cy="4277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Frightened and shaking, the tiger cub huddled in a corner.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Examples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681" y="4587706"/>
            <a:ext cx="768672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Locate the verb. Then, locate the participle phrase. </a:t>
            </a:r>
            <a:endParaRPr lang="en-US" sz="2400" b="1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778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56" y="3143758"/>
            <a:ext cx="6614627" cy="4277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u="sng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Frightened and shaking</a:t>
            </a: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, the tiger cub huddled in a corner.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That’s right!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6718" y="2682093"/>
            <a:ext cx="2598788" cy="461665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Participle Phrase </a:t>
            </a:r>
            <a:endParaRPr lang="en-US" sz="2400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62066" y="3261815"/>
            <a:ext cx="204716" cy="791570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62754" y="5595018"/>
            <a:ext cx="818494" cy="461665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Verb</a:t>
            </a:r>
            <a:endParaRPr lang="en-US" sz="2400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162754" y="4926842"/>
            <a:ext cx="306888" cy="555456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35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25563" y="3544216"/>
            <a:ext cx="6492875" cy="2207354"/>
          </a:xfrm>
          <a:solidFill>
            <a:schemeClr val="bg1">
              <a:lumMod val="65000"/>
            </a:schemeClr>
          </a:solidFill>
          <a:ln w="76200" cmpd="sng">
            <a:solidFill>
              <a:srgbClr val="00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/>
              <a:t>A verb is an action word. </a:t>
            </a:r>
          </a:p>
          <a:p>
            <a:pPr marL="0" indent="0" algn="ctr">
              <a:buNone/>
            </a:pPr>
            <a:r>
              <a:rPr lang="en-US" sz="4400" dirty="0" smtClean="0"/>
              <a:t>Let’s think of a few examples.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41059" y="777187"/>
            <a:ext cx="8861883" cy="1743793"/>
          </a:xfrm>
          <a:prstGeom prst="wedgeEllipseCallout">
            <a:avLst>
              <a:gd name="adj1" fmla="val -50758"/>
              <a:gd name="adj2" fmla="val 79979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smtClean="0">
                <a:latin typeface="Comic Sans MS"/>
                <a:cs typeface="Comic Sans MS"/>
              </a:rPr>
              <a:t>What is a verb?</a:t>
            </a:r>
            <a:endParaRPr lang="en-US" sz="5500" dirty="0">
              <a:latin typeface="Comic Sans MS"/>
              <a:cs typeface="Comic Sans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209" y="284744"/>
            <a:ext cx="2169678" cy="5078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FFFF"/>
                </a:solidFill>
              </a:rPr>
              <a:t>Quick Review:</a:t>
            </a:r>
            <a:endParaRPr lang="en-US" sz="2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056" y="2111800"/>
            <a:ext cx="6614627" cy="42772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My ankle, broken and bruised, throbbed with pain.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Example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9681" y="4587706"/>
            <a:ext cx="768672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Locate the verb. Then, locate the participle phrase. </a:t>
            </a:r>
            <a:endParaRPr lang="en-US" sz="2400" b="1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7226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907" y="3068381"/>
            <a:ext cx="7150511" cy="24774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300" dirty="0" smtClean="0">
                <a:solidFill>
                  <a:srgbClr val="0000FF"/>
                </a:solidFill>
              </a:rPr>
              <a:t>	</a:t>
            </a:r>
            <a:endParaRPr lang="en-US" sz="3300" dirty="0" smtClean="0">
              <a:solidFill>
                <a:srgbClr val="0000FF"/>
              </a:solidFill>
              <a:latin typeface="Handwriting - Dakota"/>
              <a:cs typeface="Handwriting - Dakota"/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My ankle, </a:t>
            </a:r>
            <a:r>
              <a:rPr lang="en-US" sz="3300" u="sng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broken and bruised</a:t>
            </a:r>
            <a:r>
              <a:rPr lang="en-US" sz="3300" dirty="0" smtClean="0">
                <a:solidFill>
                  <a:srgbClr val="008000"/>
                </a:solidFill>
                <a:latin typeface="Handwriting - Dakota"/>
                <a:cs typeface="Handwriting - Dakota"/>
              </a:rPr>
              <a:t>, throbbed with pain.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0791" y="971044"/>
            <a:ext cx="3722418" cy="1490802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That’s right!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3778" y="2799561"/>
            <a:ext cx="2513830" cy="461665"/>
          </a:xfrm>
          <a:prstGeom prst="rect">
            <a:avLst/>
          </a:prstGeom>
          <a:solidFill>
            <a:srgbClr val="D7E4BD"/>
          </a:solidFill>
          <a:ln>
            <a:solidFill>
              <a:srgbClr val="C3D69B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Participle</a:t>
            </a:r>
            <a:r>
              <a:rPr lang="en-US" sz="2400" dirty="0">
                <a:solidFill>
                  <a:srgbClr val="008000"/>
                </a:solidFill>
                <a:latin typeface="American Typewriter"/>
                <a:cs typeface="American Typewriter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Phrase</a:t>
            </a:r>
            <a:endParaRPr lang="en-US" sz="2400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24556" y="5817191"/>
            <a:ext cx="155038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Memory Trick</a:t>
            </a:r>
            <a:r>
              <a:rPr lang="en-US" dirty="0" smtClean="0">
                <a:solidFill>
                  <a:srgbClr val="0000FF"/>
                </a:solidFill>
              </a:rPr>
              <a:t>:</a:t>
            </a:r>
          </a:p>
          <a:p>
            <a:pPr algn="ctr"/>
            <a:endParaRPr lang="en-US" sz="800" dirty="0" smtClean="0">
              <a:solidFill>
                <a:srgbClr val="800000"/>
              </a:solidFill>
            </a:endParaRPr>
          </a:p>
          <a:p>
            <a:pPr algn="ctr"/>
            <a:r>
              <a:rPr lang="en-US" dirty="0" smtClean="0">
                <a:solidFill>
                  <a:srgbClr val="008000"/>
                </a:solidFill>
              </a:rPr>
              <a:t>Particijective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595582" y="3370997"/>
            <a:ext cx="627797" cy="518615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36466" y="5299394"/>
            <a:ext cx="818494" cy="461665"/>
          </a:xfrm>
          <a:prstGeom prst="rect">
            <a:avLst/>
          </a:prstGeom>
          <a:solidFill>
            <a:srgbClr val="D7E4BD"/>
          </a:solidFill>
          <a:ln>
            <a:solidFill>
              <a:srgbClr val="C3D69B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American Typewriter"/>
                <a:cs typeface="American Typewriter"/>
              </a:rPr>
              <a:t>Verb</a:t>
            </a:r>
            <a:endParaRPr lang="en-US" sz="2400" dirty="0">
              <a:solidFill>
                <a:srgbClr val="008000"/>
              </a:solidFill>
              <a:latin typeface="American Typewriter"/>
              <a:cs typeface="American Typewriter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150337" y="4844955"/>
            <a:ext cx="409246" cy="425964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9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1518" y="971043"/>
            <a:ext cx="7238082" cy="5088234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n-US" sz="4900" dirty="0" smtClean="0">
                <a:solidFill>
                  <a:srgbClr val="009900"/>
                </a:solidFill>
              </a:rPr>
              <a:t/>
            </a:r>
            <a:br>
              <a:rPr lang="en-US" sz="4900" dirty="0" smtClean="0">
                <a:solidFill>
                  <a:srgbClr val="009900"/>
                </a:solidFill>
              </a:rPr>
            </a:br>
            <a:r>
              <a:rPr lang="en-US" sz="4900" dirty="0" smtClean="0">
                <a:solidFill>
                  <a:srgbClr val="009900"/>
                </a:solidFill>
              </a:rPr>
              <a:t>This </a:t>
            </a:r>
            <a:r>
              <a:rPr lang="en-US" sz="4900" dirty="0">
                <a:solidFill>
                  <a:srgbClr val="009900"/>
                </a:solidFill>
              </a:rPr>
              <a:t>is the end of </a:t>
            </a:r>
            <a:r>
              <a:rPr lang="en-US" sz="4900" dirty="0" smtClean="0">
                <a:solidFill>
                  <a:srgbClr val="009900"/>
                </a:solidFill>
              </a:rPr>
              <a:t>Participles. </a:t>
            </a:r>
            <a:r>
              <a:rPr lang="en-US" sz="4900" dirty="0">
                <a:solidFill>
                  <a:srgbClr val="009900"/>
                </a:solidFill>
              </a:rPr>
              <a:t>Be sure to do the work at the bottom of your notetaking page.</a:t>
            </a:r>
            <a:br>
              <a:rPr lang="en-US" sz="4900" dirty="0">
                <a:solidFill>
                  <a:srgbClr val="009900"/>
                </a:solidFill>
              </a:rPr>
            </a:br>
            <a:r>
              <a:rPr lang="en-US" sz="4900" dirty="0">
                <a:solidFill>
                  <a:srgbClr val="009900"/>
                </a:solidFill>
              </a:rPr>
              <a:t>For 1 -10, Underline the gerund phrase in each of the sentences.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2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rgbClr val="008000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959" y="884883"/>
            <a:ext cx="7238082" cy="508823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</a:pPr>
            <a:r>
              <a:rPr lang="en-US" sz="4900" dirty="0" smtClean="0">
                <a:solidFill>
                  <a:srgbClr val="009900"/>
                </a:solidFill>
              </a:rPr>
              <a:t/>
            </a:r>
            <a:br>
              <a:rPr lang="en-US" sz="4900" dirty="0" smtClean="0">
                <a:solidFill>
                  <a:srgbClr val="009900"/>
                </a:solidFill>
              </a:rPr>
            </a:br>
            <a:r>
              <a:rPr lang="en-US" sz="4900" dirty="0" smtClean="0">
                <a:solidFill>
                  <a:schemeClr val="accent4">
                    <a:lumMod val="75000"/>
                  </a:schemeClr>
                </a:solidFill>
              </a:rPr>
              <a:t>Finally, for Thursday’s homework, REVIEW. There are two pages of review to work on that WILL be counted as part of your homework.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061"/>
            </a:avLst>
          </a:prstGeom>
          <a:solidFill>
            <a:schemeClr val="accent4">
              <a:lumMod val="75000"/>
            </a:schemeClr>
          </a:solidFill>
          <a:ln w="76200" cmpd="sng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96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282117" y="448174"/>
            <a:ext cx="8861883" cy="5900961"/>
          </a:xfrm>
          <a:prstGeom prst="wedgeEllipseCallout">
            <a:avLst>
              <a:gd name="adj1" fmla="val -53709"/>
              <a:gd name="adj2" fmla="val 56561"/>
            </a:avLst>
          </a:prstGeom>
          <a:solidFill>
            <a:schemeClr val="accent4">
              <a:lumMod val="5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>
                <a:latin typeface="Comic Sans MS"/>
                <a:cs typeface="Comic Sans MS"/>
              </a:rPr>
              <a:t>Scream, do, work, eat, challenge, energize, drink, exercise, turn, be, run, shake, fidget, write, cook…</a:t>
            </a:r>
            <a:endParaRPr lang="en-US" sz="5000" dirty="0">
              <a:latin typeface="Comic Sans MS"/>
              <a:cs typeface="Comic Sans MS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6853915" y="5956983"/>
            <a:ext cx="1867551" cy="578892"/>
          </a:xfrm>
          <a:prstGeom prst="wedgeRoundRectCallout">
            <a:avLst>
              <a:gd name="adj1" fmla="val 88258"/>
              <a:gd name="adj2" fmla="val 107661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Excellent!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6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48"/>
            </a:avLst>
          </a:prstGeom>
          <a:solidFill>
            <a:schemeClr val="tx1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41059" y="1"/>
            <a:ext cx="8861883" cy="2520980"/>
          </a:xfrm>
          <a:prstGeom prst="wedgeEllipseCallout">
            <a:avLst>
              <a:gd name="adj1" fmla="val -50758"/>
              <a:gd name="adj2" fmla="val 79979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5500" dirty="0" smtClean="0">
                <a:latin typeface="Comic Sans MS"/>
                <a:cs typeface="Comic Sans MS"/>
              </a:rPr>
              <a:t>So, what is a </a:t>
            </a:r>
            <a:r>
              <a:rPr lang="en-US" sz="99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verbal</a:t>
            </a:r>
            <a:r>
              <a:rPr lang="en-US" sz="99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5500" dirty="0" smtClean="0">
                <a:latin typeface="Comic Sans MS"/>
                <a:cs typeface="Comic Sans MS"/>
              </a:rPr>
              <a:t>?</a:t>
            </a:r>
            <a:endParaRPr lang="en-US" sz="55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92882" y="2715905"/>
            <a:ext cx="5091560" cy="3548417"/>
          </a:xfrm>
          <a:solidFill>
            <a:schemeClr val="bg1">
              <a:lumMod val="65000"/>
            </a:schemeClr>
          </a:solidFill>
          <a:ln w="76200" cmpd="sng">
            <a:solidFill>
              <a:srgbClr val="00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A verbal is </a:t>
            </a:r>
            <a:r>
              <a:rPr lang="en-US" sz="4400" b="1" u="sng" dirty="0" smtClean="0"/>
              <a:t>formed from a verb</a:t>
            </a:r>
            <a:r>
              <a:rPr lang="en-US" sz="4400" b="1" dirty="0" smtClean="0"/>
              <a:t> </a:t>
            </a:r>
            <a:r>
              <a:rPr lang="en-US" sz="4400" dirty="0" smtClean="0"/>
              <a:t>but </a:t>
            </a:r>
            <a:r>
              <a:rPr lang="en-US" sz="4400" b="1" u="sng" dirty="0" smtClean="0"/>
              <a:t>functions as a different part of speech</a:t>
            </a:r>
            <a:r>
              <a:rPr lang="en-US" sz="4400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i.ebayimg.com/00/s/MTYwMFgxNjAw/z/FMAAAMXQfvlSl6ro/$_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4"/>
          <a:stretch/>
        </p:blipFill>
        <p:spPr bwMode="auto">
          <a:xfrm>
            <a:off x="317691" y="3291840"/>
            <a:ext cx="2857500" cy="266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36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48"/>
            </a:avLst>
          </a:prstGeom>
          <a:solidFill>
            <a:schemeClr val="tx1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141059" y="1"/>
            <a:ext cx="8861883" cy="2520980"/>
          </a:xfrm>
          <a:prstGeom prst="wedgeEllipseCallout">
            <a:avLst>
              <a:gd name="adj1" fmla="val -50758"/>
              <a:gd name="adj2" fmla="val 79979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5500" dirty="0" smtClean="0">
                <a:latin typeface="Comic Sans MS"/>
                <a:cs typeface="Comic Sans MS"/>
              </a:rPr>
              <a:t>So, what is a </a:t>
            </a:r>
            <a:r>
              <a:rPr lang="en-US" sz="9900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verbal</a:t>
            </a:r>
            <a:r>
              <a:rPr lang="en-US" sz="99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5500" dirty="0" smtClean="0">
                <a:latin typeface="Comic Sans MS"/>
                <a:cs typeface="Comic Sans MS"/>
              </a:rPr>
              <a:t>?</a:t>
            </a:r>
            <a:endParaRPr lang="en-US" sz="55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92882" y="2715905"/>
            <a:ext cx="5091560" cy="3548417"/>
          </a:xfrm>
          <a:solidFill>
            <a:schemeClr val="bg1">
              <a:lumMod val="65000"/>
            </a:schemeClr>
          </a:solidFill>
          <a:ln w="76200" cmpd="sng">
            <a:solidFill>
              <a:srgbClr val="000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400" dirty="0" err="1" smtClean="0"/>
              <a:t>Verbals</a:t>
            </a:r>
            <a:r>
              <a:rPr lang="en-US" sz="4400" dirty="0" smtClean="0"/>
              <a:t> are </a:t>
            </a:r>
            <a:r>
              <a:rPr lang="en-US" sz="4400" i="1" dirty="0" smtClean="0"/>
              <a:t>never</a:t>
            </a:r>
            <a:r>
              <a:rPr lang="en-US" sz="4400" dirty="0" smtClean="0"/>
              <a:t> the main verb in a sentence.  </a:t>
            </a:r>
          </a:p>
          <a:p>
            <a:pPr marL="0" indent="0" algn="ctr">
              <a:buNone/>
            </a:pPr>
            <a:r>
              <a:rPr lang="en-US" sz="4400" b="1" dirty="0" smtClean="0"/>
              <a:t>They are verbs that are acting as another part of speech.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i.ebayimg.com/00/s/MTYwMFgxNjAw/z/FMAAAMXQfvlSl6ro/$_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8"/>
          <a:stretch/>
        </p:blipFill>
        <p:spPr bwMode="auto">
          <a:xfrm>
            <a:off x="317691" y="3261360"/>
            <a:ext cx="2857500" cy="2696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05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7704" y="1600200"/>
            <a:ext cx="7401895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700" dirty="0"/>
              <a:t>E</a:t>
            </a:r>
            <a:r>
              <a:rPr lang="en-US" sz="7700" dirty="0" smtClean="0"/>
              <a:t>ach verbal </a:t>
            </a:r>
            <a:r>
              <a:rPr lang="en-US" sz="7700" dirty="0"/>
              <a:t>is often part of a </a:t>
            </a:r>
            <a:r>
              <a:rPr lang="en-US" sz="7700" b="1" u="sng" dirty="0" smtClean="0"/>
              <a:t>phrase</a:t>
            </a:r>
            <a:r>
              <a:rPr lang="en-US" sz="7700" u="sng" dirty="0" smtClean="0"/>
              <a:t>.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393885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648"/>
            </a:avLst>
          </a:prstGeom>
          <a:solidFill>
            <a:schemeClr val="tx1"/>
          </a:solidFill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66" y="1264195"/>
            <a:ext cx="8229600" cy="452596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Gerunds  	</a:t>
            </a:r>
          </a:p>
          <a:p>
            <a:r>
              <a:rPr lang="en-US" sz="5500" dirty="0" smtClean="0">
                <a:solidFill>
                  <a:srgbClr val="800000"/>
                </a:solidFill>
              </a:rPr>
              <a:t>Infinitives</a:t>
            </a:r>
            <a:endParaRPr lang="en-US" sz="4300" dirty="0" smtClean="0">
              <a:solidFill>
                <a:srgbClr val="800000"/>
              </a:solidFill>
            </a:endParaRPr>
          </a:p>
          <a:p>
            <a:r>
              <a:rPr lang="en-US" sz="5500" dirty="0" smtClean="0">
                <a:solidFill>
                  <a:srgbClr val="008000"/>
                </a:solidFill>
              </a:rPr>
              <a:t>Participles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 types of verbals: </a:t>
            </a:r>
            <a:endParaRPr lang="en-US" dirty="0"/>
          </a:p>
        </p:txBody>
      </p:sp>
      <p:sp>
        <p:nvSpPr>
          <p:cNvPr id="2" name="Cloud Callout 1"/>
          <p:cNvSpPr/>
          <p:nvPr/>
        </p:nvSpPr>
        <p:spPr>
          <a:xfrm>
            <a:off x="3739487" y="1884208"/>
            <a:ext cx="5022739" cy="4507221"/>
          </a:xfrm>
          <a:prstGeom prst="cloudCallout">
            <a:avLst>
              <a:gd name="adj1" fmla="val -57885"/>
              <a:gd name="adj2" fmla="val 55254"/>
            </a:avLst>
          </a:prstGeom>
          <a:solidFill>
            <a:srgbClr val="00B0F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Each day, you will focus on a different type of verbal for homework.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10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803</Words>
  <Application>Microsoft Office PowerPoint</Application>
  <PresentationFormat>On-screen Show (4:3)</PresentationFormat>
  <Paragraphs>246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American Typewriter</vt:lpstr>
      <vt:lpstr>Arial</vt:lpstr>
      <vt:lpstr>Britannic Bold</vt:lpstr>
      <vt:lpstr>Calibri</vt:lpstr>
      <vt:lpstr>Comic Sans MS</vt:lpstr>
      <vt:lpstr>Handwriting - Dakota</vt:lpstr>
      <vt:lpstr>Office Theme</vt:lpstr>
      <vt:lpstr>The Function of  VERBALS</vt:lpstr>
      <vt:lpstr>Verbals Homework: Overview</vt:lpstr>
      <vt:lpstr>CCSS.ELA-Literacy.L.8.1.a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There are three types of verbals: </vt:lpstr>
      <vt:lpstr>#1  Gerund</vt:lpstr>
      <vt:lpstr>. The gerund uses the ending –ing.    A gerund acts or functions  as a noun.</vt:lpstr>
      <vt:lpstr>. For this homework, we will be identifying gerund phrases.   A gerund phrase begins with a gerund and includes any/all modifiers</vt:lpstr>
      <vt:lpstr>When identifying gerund phrases…</vt:lpstr>
      <vt:lpstr>Examples</vt:lpstr>
      <vt:lpstr>GERUND: Your Turn</vt:lpstr>
      <vt:lpstr>PowerPoint Presentation</vt:lpstr>
      <vt:lpstr>GERUND: Your Turn</vt:lpstr>
      <vt:lpstr>PowerPoint Presentation</vt:lpstr>
      <vt:lpstr>PowerPoint Presentation</vt:lpstr>
      <vt:lpstr>#2  Infinitive</vt:lpstr>
      <vt:lpstr> An Infinitive uses the word “to” plus a verb.  An infinitive can act as a noun or an adjective  Note: The infinitive can also be used as an adverb, but we are not including this rare occurrence in today’s lesson.</vt:lpstr>
      <vt:lpstr>Examples of  Infinitives </vt:lpstr>
      <vt:lpstr>Examples of  Infinitives </vt:lpstr>
      <vt:lpstr>Examples of  Infinitives </vt:lpstr>
      <vt:lpstr>Examples of  Infinitives </vt:lpstr>
      <vt:lpstr>Infinitive: Your Turn</vt:lpstr>
      <vt:lpstr>That’s right!</vt:lpstr>
      <vt:lpstr>Infinitive: Your Turn</vt:lpstr>
      <vt:lpstr>Infinitive: Your Turn</vt:lpstr>
      <vt:lpstr>This is the end of Infinitives. Be sure to do the work at the bottom of your notetaking page. For 1 -10, Underline the gerund phrase in each of the sentences then write two sentences of your own, and underline those infinitives.</vt:lpstr>
      <vt:lpstr>#3  Participle</vt:lpstr>
      <vt:lpstr> A Participle uses the endings  -ing, -en, or –ed.  The participle acts or functions as an adjective.  Example:  Running quickly, Josh went for help.</vt:lpstr>
      <vt:lpstr> For this homework, we will be identifying participle phrases.  Participle phrases include the participle and its modifiers.  Example:  Running quickly, Josh went for help.</vt:lpstr>
      <vt:lpstr>Examples</vt:lpstr>
      <vt:lpstr>That’s right!</vt:lpstr>
      <vt:lpstr>Examples</vt:lpstr>
      <vt:lpstr>That’s right!</vt:lpstr>
      <vt:lpstr>Examples</vt:lpstr>
      <vt:lpstr>That’s right!</vt:lpstr>
      <vt:lpstr>Example</vt:lpstr>
      <vt:lpstr>That’s right!</vt:lpstr>
      <vt:lpstr> This is the end of Participles. Be sure to do the work at the bottom of your notetaking page. For 1 -10, Underline the gerund phrase in each of the sentences. </vt:lpstr>
      <vt:lpstr> Finally, for Thursday’s homework, REVIEW. There are two pages of review to work on that WILL be counted as part of your homework.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Function of  VERBALS</dc:title>
  <dc:creator>Kim Kroll</dc:creator>
  <cp:lastModifiedBy>Butler, Amanda</cp:lastModifiedBy>
  <cp:revision>69</cp:revision>
  <dcterms:created xsi:type="dcterms:W3CDTF">2014-12-28T23:54:49Z</dcterms:created>
  <dcterms:modified xsi:type="dcterms:W3CDTF">2016-04-25T20:06:08Z</dcterms:modified>
</cp:coreProperties>
</file>